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16FD"/>
    <a:srgbClr val="A90CFB"/>
    <a:srgbClr val="CC02F7"/>
    <a:srgbClr val="B209F9"/>
    <a:srgbClr val="771AFF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6" autoAdjust="0"/>
    <p:restoredTop sz="95859"/>
  </p:normalViewPr>
  <p:slideViewPr>
    <p:cSldViewPr snapToGrid="0" snapToObjects="1">
      <p:cViewPr>
        <p:scale>
          <a:sx n="56" d="100"/>
          <a:sy n="56" d="100"/>
        </p:scale>
        <p:origin x="235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en-UA" smtClean="0"/>
              <a:t>10/30/2023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4.xml"/><Relationship Id="rId5" Type="http://schemas.openxmlformats.org/officeDocument/2006/relationships/slide" Target="slide7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C7F25F-B1B7-2869-FBC4-0F76DE7E9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5" b="21875"/>
          <a:stretch/>
        </p:blipFill>
        <p:spPr>
          <a:xfrm>
            <a:off x="5232753" y="389559"/>
            <a:ext cx="6593608" cy="3708905"/>
          </a:xfrm>
          <a:prstGeom prst="roundRect">
            <a:avLst>
              <a:gd name="adj" fmla="val 10272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09330-7AC8-E351-9223-3FF87DC20A5C}"/>
              </a:ext>
            </a:extLst>
          </p:cNvPr>
          <p:cNvSpPr txBox="1"/>
          <p:nvPr/>
        </p:nvSpPr>
        <p:spPr>
          <a:xfrm>
            <a:off x="526060" y="1427932"/>
            <a:ext cx="4546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/>
              <a:t>Адаптивный</a:t>
            </a:r>
            <a:br>
              <a:rPr lang="ru-RU" sz="5000" b="1" dirty="0"/>
            </a:br>
            <a:r>
              <a:rPr lang="ru-RU" sz="5000" b="1" dirty="0"/>
              <a:t>веб-интерфейс</a:t>
            </a:r>
            <a:endParaRPr lang="en-US" sz="5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D72CC-2164-20B1-D81D-E775384137E2}"/>
              </a:ext>
            </a:extLst>
          </p:cNvPr>
          <p:cNvSpPr txBox="1"/>
          <p:nvPr/>
        </p:nvSpPr>
        <p:spPr>
          <a:xfrm>
            <a:off x="1751539" y="5405750"/>
            <a:ext cx="5668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/>
              <a:t>подготовил: </a:t>
            </a:r>
            <a:r>
              <a:rPr lang="ru-RU" sz="3000" b="1" dirty="0" err="1"/>
              <a:t>Микуцевич</a:t>
            </a:r>
            <a:r>
              <a:rPr lang="ru-RU" sz="3000" b="1" dirty="0"/>
              <a:t> Вадим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C70FF-CCCC-A569-03C1-E26DB1B0C110}"/>
              </a:ext>
            </a:extLst>
          </p:cNvPr>
          <p:cNvSpPr txBox="1"/>
          <p:nvPr/>
        </p:nvSpPr>
        <p:spPr>
          <a:xfrm>
            <a:off x="6523499" y="6269206"/>
            <a:ext cx="5668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500" b="1" dirty="0"/>
              <a:t>УО ГГПК</a:t>
            </a:r>
          </a:p>
          <a:p>
            <a:pPr algn="r"/>
            <a:r>
              <a:rPr lang="ru-RU" sz="1500" b="1" dirty="0"/>
              <a:t>ГРОДНО, 2023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5BDF4AD-7CC3-95AF-476F-9FCD2475E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391701"/>
            <a:ext cx="548238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Видео </a:t>
            </a:r>
            <a:r>
              <a:rPr lang="ru-RU" b="1" dirty="0"/>
              <a:t>являются</a:t>
            </a:r>
            <a:r>
              <a:rPr lang="ru-RU" dirty="0"/>
              <a:t> важной частью веб-контента и </a:t>
            </a:r>
            <a:r>
              <a:rPr lang="ru-RU" b="1" dirty="0"/>
              <a:t>могут</a:t>
            </a:r>
            <a:r>
              <a:rPr lang="ru-RU" dirty="0"/>
              <a:t> значительно улучшить взаимодействие с пользователем. Однако они также </a:t>
            </a:r>
            <a:r>
              <a:rPr lang="ru-RU" b="1" dirty="0"/>
              <a:t>могут стать </a:t>
            </a:r>
            <a:r>
              <a:rPr lang="ru-RU" dirty="0"/>
              <a:t>проблемой для адаптивного дизайна. Вот </a:t>
            </a:r>
            <a:r>
              <a:rPr lang="ru-RU" b="1" dirty="0"/>
              <a:t>некоторые</a:t>
            </a:r>
            <a:r>
              <a:rPr lang="ru-RU" dirty="0"/>
              <a:t> адаптивные элементы, которые </a:t>
            </a:r>
            <a:r>
              <a:rPr lang="ru-RU" b="1" dirty="0"/>
              <a:t>следует учитывать </a:t>
            </a:r>
            <a:r>
              <a:rPr lang="ru-RU" dirty="0"/>
              <a:t>при включении видео в веб-интерфейс: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5C22E-175A-4AC3-EDF3-D49E0D64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6" t="4709" r="8667"/>
          <a:stretch/>
        </p:blipFill>
        <p:spPr>
          <a:xfrm>
            <a:off x="6384760" y="1114960"/>
            <a:ext cx="4507830" cy="5289205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3F724-19FA-381A-4124-65503D70C6E4}"/>
              </a:ext>
            </a:extLst>
          </p:cNvPr>
          <p:cNvSpPr txBox="1"/>
          <p:nvPr/>
        </p:nvSpPr>
        <p:spPr>
          <a:xfrm>
            <a:off x="324852" y="270769"/>
            <a:ext cx="7247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4000" b="1" dirty="0"/>
              <a:t>Адаптивные элементы: </a:t>
            </a:r>
            <a:r>
              <a:rPr lang="ru-RU" sz="4000" b="1" dirty="0">
                <a:solidFill>
                  <a:srgbClr val="B209F9"/>
                </a:solidFill>
              </a:rPr>
              <a:t>видео</a:t>
            </a:r>
          </a:p>
        </p:txBody>
      </p:sp>
    </p:spTree>
    <p:extLst>
      <p:ext uri="{BB962C8B-B14F-4D97-AF65-F5344CB8AC3E}">
        <p14:creationId xmlns:p14="http://schemas.microsoft.com/office/powerpoint/2010/main" val="204910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67E3F6D-CFAE-8F7D-A7E9-88E2351F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78" y="282407"/>
            <a:ext cx="1181902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/>
              <a:t>1. Размер и разрешение видео</a:t>
            </a:r>
          </a:p>
          <a:p>
            <a:pPr marL="0" indent="0">
              <a:buNone/>
            </a:pPr>
            <a:r>
              <a:rPr lang="ru-RU" sz="2400" dirty="0"/>
              <a:t>Видео должно быть оптимизировано для разных размеров</a:t>
            </a:r>
            <a:r>
              <a:rPr lang="en-US" sz="2400" dirty="0"/>
              <a:t> </a:t>
            </a:r>
            <a:r>
              <a:rPr lang="ru-RU" sz="2400" dirty="0"/>
              <a:t>и разрешений</a:t>
            </a:r>
            <a:br>
              <a:rPr lang="en-US" sz="2400" dirty="0"/>
            </a:br>
            <a:r>
              <a:rPr lang="ru-RU" sz="2400" dirty="0"/>
              <a:t>экрана. Этого можно добиться с помощью адаптивных видеопроигрывателей,</a:t>
            </a:r>
            <a:br>
              <a:rPr lang="en-US" sz="2400" dirty="0"/>
            </a:br>
            <a:r>
              <a:rPr lang="ru-RU" sz="2400" dirty="0"/>
              <a:t>которые настраивают размер и разрешение видео в зависимости от устройства и размера экрана.</a:t>
            </a:r>
          </a:p>
          <a:p>
            <a:pPr marL="0" indent="0">
              <a:buNone/>
            </a:pPr>
            <a:r>
              <a:rPr lang="ru-RU" sz="2400" b="1" dirty="0"/>
              <a:t>2. Формат видео</a:t>
            </a:r>
          </a:p>
          <a:p>
            <a:pPr marL="0" indent="0">
              <a:buNone/>
            </a:pPr>
            <a:r>
              <a:rPr lang="ru-RU" sz="2400" dirty="0"/>
              <a:t>Разные устройства и браузеры поддерживают разные форматы видео. Чтобы ваши видео были доступны всем пользователям, важно использовать видеоформат, совместимый с большинством устройств и браузеров. HTML5-видео — популярный выбор для адаптивного дизайна.</a:t>
            </a:r>
          </a:p>
          <a:p>
            <a:pPr marL="0" indent="0">
              <a:buNone/>
            </a:pPr>
            <a:r>
              <a:rPr lang="ru-RU" sz="2400" b="1" dirty="0"/>
              <a:t>3. Элементы управления видео</a:t>
            </a:r>
          </a:p>
          <a:p>
            <a:pPr marL="0" indent="0">
              <a:buNone/>
            </a:pPr>
            <a:r>
              <a:rPr lang="ru-RU" sz="2400" dirty="0"/>
              <a:t>Элементы управления видео должны быть простыми в использовании и доступными на всех устройствах. Адаптивный дизайн может включать в себя пользовательские элементы управления видео, оптимизированные для разных устройств и размеров экрана.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709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4D2D319-997A-6660-55C6-15B442E0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5663"/>
            <a:ext cx="11947358" cy="50860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		</a:t>
            </a:r>
            <a:r>
              <a:rPr lang="ru-RU" sz="4000" b="1" dirty="0"/>
              <a:t>Кроссплатформенная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B209F9"/>
                </a:solidFill>
              </a:rPr>
              <a:t> </a:t>
            </a:r>
            <a:r>
              <a:rPr lang="ru-RU" sz="4000" b="1" dirty="0">
                <a:solidFill>
                  <a:srgbClr val="B209F9"/>
                </a:solidFill>
              </a:rPr>
              <a:t>адаптивность</a:t>
            </a:r>
          </a:p>
          <a:p>
            <a:pPr marL="0" indent="0" algn="r">
              <a:buNone/>
            </a:pPr>
            <a:r>
              <a:rPr lang="ru-RU" dirty="0"/>
              <a:t>В современном мире пользователи</a:t>
            </a:r>
            <a:r>
              <a:rPr lang="en-US" dirty="0"/>
              <a:t> </a:t>
            </a:r>
            <a:r>
              <a:rPr lang="ru-RU" b="1" dirty="0"/>
              <a:t>получают</a:t>
            </a:r>
            <a:br>
              <a:rPr lang="en-US" b="1" dirty="0"/>
            </a:br>
            <a:r>
              <a:rPr lang="ru-RU" dirty="0"/>
              <a:t>доступ к веб-сайтам и приложениям</a:t>
            </a:r>
            <a:r>
              <a:rPr lang="en-US" dirty="0"/>
              <a:t> </a:t>
            </a:r>
            <a:r>
              <a:rPr lang="ru-RU" dirty="0"/>
              <a:t>на самых</a:t>
            </a:r>
            <a:br>
              <a:rPr lang="en-US" dirty="0"/>
            </a:br>
            <a:r>
              <a:rPr lang="ru-RU" dirty="0"/>
              <a:t>разных </a:t>
            </a:r>
            <a:r>
              <a:rPr lang="ru-RU" b="1" dirty="0"/>
              <a:t>устройствах</a:t>
            </a:r>
            <a:r>
              <a:rPr lang="ru-RU" dirty="0"/>
              <a:t>: от мобильных телефонов</a:t>
            </a:r>
            <a:br>
              <a:rPr lang="en-US" dirty="0"/>
            </a:br>
            <a:r>
              <a:rPr lang="ru-RU" dirty="0"/>
              <a:t>до настольных компьютеров. Крайне</a:t>
            </a:r>
            <a:br>
              <a:rPr lang="en-US" dirty="0"/>
            </a:br>
            <a:r>
              <a:rPr lang="ru-RU" dirty="0"/>
              <a:t>важно </a:t>
            </a:r>
            <a:r>
              <a:rPr lang="ru-RU" b="1" dirty="0"/>
              <a:t>убедиться</a:t>
            </a:r>
            <a:r>
              <a:rPr lang="ru-RU" dirty="0"/>
              <a:t>, что веб-интерфейс</a:t>
            </a:r>
            <a:br>
              <a:rPr lang="en-US" dirty="0"/>
            </a:br>
            <a:r>
              <a:rPr lang="ru-RU" dirty="0"/>
              <a:t>адаптирован к различным размерам и</a:t>
            </a:r>
            <a:br>
              <a:rPr lang="en-US" dirty="0"/>
            </a:br>
            <a:r>
              <a:rPr lang="ru-RU" dirty="0"/>
              <a:t>разрешениям экрана, операционным системам и браузерам, чтобы </a:t>
            </a:r>
            <a:r>
              <a:rPr lang="ru-RU" b="1" dirty="0"/>
              <a:t>обеспечить</a:t>
            </a:r>
            <a:r>
              <a:rPr lang="ru-RU" dirty="0"/>
              <a:t> удобство работы с пользователем. Кроссплатформенная адаптивность — это способность веб-интерфейса </a:t>
            </a:r>
            <a:r>
              <a:rPr lang="ru-RU" b="1" dirty="0"/>
              <a:t>правильно работать </a:t>
            </a:r>
            <a:r>
              <a:rPr lang="ru-RU" dirty="0"/>
              <a:t>на нескольких платформах и устройствах.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F5005-3C0D-ADCD-E30E-357FA736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1" y="256673"/>
            <a:ext cx="4134853" cy="41348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0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D9C02-3EDE-5F78-A53E-7C23F89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4" y="18255"/>
            <a:ext cx="10515600" cy="1325563"/>
          </a:xfrm>
        </p:spPr>
        <p:txBody>
          <a:bodyPr/>
          <a:lstStyle/>
          <a:p>
            <a:r>
              <a:rPr lang="ru-RU" b="1" dirty="0"/>
              <a:t>Инструменты </a:t>
            </a:r>
            <a:r>
              <a:rPr lang="ru-RU" b="1" dirty="0">
                <a:solidFill>
                  <a:srgbClr val="B209F9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14191-3AAA-2E56-8BB5-D5781E21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5" y="1372727"/>
            <a:ext cx="410617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C02F7"/>
                </a:solidFill>
              </a:rPr>
              <a:t>Bootstrap</a:t>
            </a:r>
            <a:endParaRPr lang="ru-RU" sz="2400" b="1" dirty="0">
              <a:solidFill>
                <a:srgbClr val="CC02F7"/>
              </a:solidFill>
            </a:endParaRPr>
          </a:p>
          <a:p>
            <a:pPr marL="0" indent="0">
              <a:buNone/>
            </a:pPr>
            <a:r>
              <a:rPr lang="ru-RU" sz="2400" b="1" dirty="0" err="1"/>
              <a:t>Bootstrap</a:t>
            </a:r>
            <a:r>
              <a:rPr lang="ru-RU" sz="2400" dirty="0"/>
              <a:t> — это популярный интерфейсный фреймворк, </a:t>
            </a:r>
            <a:r>
              <a:rPr lang="ru-RU" sz="2400" b="1" dirty="0"/>
              <a:t>включающий</a:t>
            </a:r>
            <a:r>
              <a:rPr lang="ru-RU" sz="2400" dirty="0"/>
              <a:t> готовые компоненты и стили для </a:t>
            </a:r>
            <a:r>
              <a:rPr lang="ru-RU" sz="2400" b="1" dirty="0"/>
              <a:t>адаптивного</a:t>
            </a:r>
            <a:r>
              <a:rPr lang="ru-RU" sz="2400" dirty="0"/>
              <a:t> веб-дизайна. Он также включает </a:t>
            </a:r>
            <a:r>
              <a:rPr lang="ru-RU" sz="2400" b="1" dirty="0"/>
              <a:t>инструменты для создания </a:t>
            </a:r>
            <a:r>
              <a:rPr lang="ru-RU" sz="2400" dirty="0"/>
              <a:t>адаптивного дизайна, такие как точки останова и служебные классы для скрытия/отображения контента </a:t>
            </a:r>
            <a:r>
              <a:rPr lang="ru-RU" sz="2400" b="1" dirty="0"/>
              <a:t>в зависимости от размера экрана.</a:t>
            </a:r>
            <a:endParaRPr lang="en-US" sz="2400" b="1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9267120-9E82-8016-3772-190245D3CE87}"/>
              </a:ext>
            </a:extLst>
          </p:cNvPr>
          <p:cNvSpPr txBox="1">
            <a:spLocks/>
          </p:cNvSpPr>
          <p:nvPr/>
        </p:nvSpPr>
        <p:spPr>
          <a:xfrm>
            <a:off x="4247073" y="1372727"/>
            <a:ext cx="35655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A90CFB"/>
                </a:solidFill>
              </a:rPr>
              <a:t>Sketch</a:t>
            </a:r>
            <a:endParaRPr lang="ru-RU" sz="2400" b="1" dirty="0">
              <a:solidFill>
                <a:srgbClr val="A90CF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err="1"/>
              <a:t>Sketch</a:t>
            </a:r>
            <a:r>
              <a:rPr lang="ru-RU" sz="2400" dirty="0"/>
              <a:t> — популярный инструмент дизайна, который </a:t>
            </a:r>
            <a:r>
              <a:rPr lang="ru-RU" sz="2400" b="1" dirty="0"/>
              <a:t>включает</a:t>
            </a:r>
            <a:r>
              <a:rPr lang="ru-RU" sz="2400" dirty="0"/>
              <a:t> </a:t>
            </a:r>
            <a:r>
              <a:rPr lang="ru-RU" sz="2400" b="1" dirty="0"/>
              <a:t>в себя </a:t>
            </a:r>
            <a:r>
              <a:rPr lang="ru-RU" sz="2400" dirty="0"/>
              <a:t>функции для создания </a:t>
            </a:r>
            <a:r>
              <a:rPr lang="ru-RU" sz="2400" b="1" dirty="0"/>
              <a:t>адаптивного</a:t>
            </a:r>
            <a:r>
              <a:rPr lang="ru-RU" sz="2400" dirty="0"/>
              <a:t> дизайна, такие как монтажные области для экранов разных размеров и </a:t>
            </a:r>
            <a:r>
              <a:rPr lang="ru-RU" sz="2400" b="1" dirty="0"/>
              <a:t>возможность создавать </a:t>
            </a:r>
            <a:r>
              <a:rPr lang="ru-RU" sz="2400" dirty="0"/>
              <a:t>адаптивные символы, </a:t>
            </a:r>
            <a:r>
              <a:rPr lang="ru-RU" sz="2400" b="1" dirty="0"/>
              <a:t>которые адаптируются </a:t>
            </a:r>
            <a:r>
              <a:rPr lang="ru-RU" sz="2400" dirty="0"/>
              <a:t>в зависимости от размера контейнера.</a:t>
            </a:r>
            <a:endParaRPr lang="en-US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3C12952-B2DD-97D8-D2B7-14FD758369C0}"/>
              </a:ext>
            </a:extLst>
          </p:cNvPr>
          <p:cNvSpPr txBox="1">
            <a:spLocks/>
          </p:cNvSpPr>
          <p:nvPr/>
        </p:nvSpPr>
        <p:spPr>
          <a:xfrm>
            <a:off x="7746521" y="1375754"/>
            <a:ext cx="444547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771AFF"/>
                </a:solidFill>
              </a:rPr>
              <a:t>Adobe XD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Adobe XD</a:t>
            </a:r>
            <a:r>
              <a:rPr lang="ru-RU" sz="2400" dirty="0"/>
              <a:t> — это инструмент дизайна, </a:t>
            </a:r>
            <a:r>
              <a:rPr lang="ru-RU" sz="2400" b="1" dirty="0"/>
              <a:t>который включает </a:t>
            </a:r>
            <a:r>
              <a:rPr lang="ru-RU" sz="2400" dirty="0"/>
              <a:t>функции для создания адаптивного дизайна, такие как </a:t>
            </a:r>
            <a:r>
              <a:rPr lang="ru-RU" sz="2400" b="1" dirty="0"/>
              <a:t>адаптивное изменение </a:t>
            </a:r>
            <a:r>
              <a:rPr lang="ru-RU" sz="2400" dirty="0"/>
              <a:t>размера и возможность создавать </a:t>
            </a:r>
            <a:r>
              <a:rPr lang="ru-RU" sz="2400" b="1" dirty="0"/>
              <a:t>повторяющиеся сетки</a:t>
            </a:r>
            <a:r>
              <a:rPr lang="ru-RU" sz="2400" dirty="0"/>
              <a:t>, которые адаптируются в зависимости от размера контейнера. Он также включает </a:t>
            </a:r>
            <a:r>
              <a:rPr lang="ru-RU" sz="2400" b="1" dirty="0"/>
              <a:t>инструменты для создания </a:t>
            </a:r>
            <a:r>
              <a:rPr lang="ru-RU" sz="2400" dirty="0"/>
              <a:t>интерактивных прототипов, которые можно тестировать на разных устройствах.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72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B42C-6B43-547B-B135-1BC44197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26" y="209850"/>
            <a:ext cx="10515600" cy="1325563"/>
          </a:xfrm>
        </p:spPr>
        <p:txBody>
          <a:bodyPr/>
          <a:lstStyle/>
          <a:p>
            <a:r>
              <a:rPr lang="ru-RU" b="1" dirty="0"/>
              <a:t>Лучшие практики </a:t>
            </a:r>
            <a:r>
              <a:rPr lang="ru-RU" b="1" dirty="0">
                <a:solidFill>
                  <a:srgbClr val="B209F9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EE3025-7E4A-03E4-86BD-B62ACF38D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1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Расставьте </a:t>
            </a:r>
            <a:r>
              <a:rPr lang="ru-RU" b="1" dirty="0"/>
              <a:t>приоритеты</a:t>
            </a:r>
            <a:r>
              <a:rPr lang="ru-RU" dirty="0"/>
              <a:t> в иерархии контента, чтобы обеспечить </a:t>
            </a:r>
            <a:r>
              <a:rPr lang="ru-RU" b="1" dirty="0"/>
              <a:t>легкий</a:t>
            </a:r>
            <a:r>
              <a:rPr lang="ru-RU" dirty="0"/>
              <a:t> доступ к важной информации на всех устройствах.</a:t>
            </a:r>
          </a:p>
          <a:p>
            <a:r>
              <a:rPr lang="ru-RU" dirty="0"/>
              <a:t>Используйте </a:t>
            </a:r>
            <a:r>
              <a:rPr lang="ru-RU" b="1" dirty="0"/>
              <a:t>ясный</a:t>
            </a:r>
            <a:r>
              <a:rPr lang="ru-RU" dirty="0"/>
              <a:t> и </a:t>
            </a:r>
            <a:r>
              <a:rPr lang="ru-RU" b="1" dirty="0"/>
              <a:t>краткий</a:t>
            </a:r>
            <a:r>
              <a:rPr lang="ru-RU" dirty="0"/>
              <a:t> язык, чтобы обеспечить </a:t>
            </a:r>
            <a:r>
              <a:rPr lang="ru-RU" b="1" dirty="0"/>
              <a:t>удобочитаемость</a:t>
            </a:r>
            <a:r>
              <a:rPr lang="ru-RU" dirty="0"/>
              <a:t> на небольших экранах.</a:t>
            </a:r>
          </a:p>
          <a:p>
            <a:r>
              <a:rPr lang="ru-RU" b="1" dirty="0"/>
              <a:t>Оптимизируйте</a:t>
            </a:r>
            <a:r>
              <a:rPr lang="ru-RU" dirty="0"/>
              <a:t> изображения и видео для экранов разных размеров и разрешений, чтобы обеспечить </a:t>
            </a:r>
            <a:r>
              <a:rPr lang="ru-RU" b="1" dirty="0"/>
              <a:t>быструю</a:t>
            </a:r>
            <a:r>
              <a:rPr lang="ru-RU" dirty="0"/>
              <a:t> загрузку.</a:t>
            </a:r>
          </a:p>
          <a:p>
            <a:r>
              <a:rPr lang="ru-RU" dirty="0"/>
              <a:t>Создавайте дизайн для </a:t>
            </a:r>
            <a:r>
              <a:rPr lang="ru-RU" b="1" dirty="0"/>
              <a:t>сенсорных</a:t>
            </a:r>
            <a:r>
              <a:rPr lang="ru-RU" dirty="0"/>
              <a:t> экранов и учитывайте сенсорные </a:t>
            </a:r>
            <a:r>
              <a:rPr lang="ru-RU" b="1" dirty="0"/>
              <a:t>жесты</a:t>
            </a:r>
            <a:r>
              <a:rPr lang="ru-RU" dirty="0"/>
              <a:t> при создании интерактивных элементов.</a:t>
            </a:r>
          </a:p>
          <a:p>
            <a:r>
              <a:rPr lang="ru-RU" b="1" dirty="0"/>
              <a:t>Протестируйте</a:t>
            </a:r>
            <a:r>
              <a:rPr lang="ru-RU" dirty="0"/>
              <a:t> свой дизайн на </a:t>
            </a:r>
            <a:r>
              <a:rPr lang="ru-RU" b="1" dirty="0"/>
              <a:t>нескольких</a:t>
            </a:r>
            <a:r>
              <a:rPr lang="ru-RU" dirty="0"/>
              <a:t> устройствах и платформах, чтобы обеспечить </a:t>
            </a:r>
            <a:r>
              <a:rPr lang="ru-RU" b="1" dirty="0"/>
              <a:t>единообразие</a:t>
            </a:r>
            <a:r>
              <a:rPr lang="ru-RU" dirty="0"/>
              <a:t> взаимодействия с пользователем.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4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612C1-9275-E1DD-01BD-4CD9C72D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564" y="174385"/>
            <a:ext cx="10991491" cy="1325563"/>
          </a:xfrm>
        </p:spPr>
        <p:txBody>
          <a:bodyPr/>
          <a:lstStyle/>
          <a:p>
            <a:r>
              <a:rPr lang="ru-RU" b="1" dirty="0"/>
              <a:t>Практические примеры</a:t>
            </a:r>
            <a:br>
              <a:rPr lang="en-US" b="1" dirty="0"/>
            </a:br>
            <a:r>
              <a:rPr lang="en-US" b="1" dirty="0"/>
              <a:t>	</a:t>
            </a:r>
            <a:r>
              <a:rPr lang="ru-RU" b="1" dirty="0">
                <a:solidFill>
                  <a:srgbClr val="8316FD"/>
                </a:solidFill>
              </a:rPr>
              <a:t>адаптивного</a:t>
            </a:r>
            <a:r>
              <a:rPr lang="ru-RU" b="1" dirty="0"/>
              <a:t> дизайна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EA9E5-1830-131E-9BD7-EBB77DBE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06" y="1655215"/>
            <a:ext cx="8172091" cy="2599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A90CFB"/>
                </a:solidFill>
              </a:rPr>
              <a:t>Сайт ресторана</a:t>
            </a:r>
          </a:p>
          <a:p>
            <a:pPr marL="0" indent="0">
              <a:buNone/>
            </a:pPr>
            <a:r>
              <a:rPr lang="ru-RU" dirty="0"/>
              <a:t>На веб-сайте ресторана реализованы элементы адаптивного дизайна для оптимизации взаимодействия с пользователем как для настольных, так и для мобильных пользователей. Версия для ПК включает изображения с высоким разрешением и подробные меню, а мобильная версия — упрощенные меню и легко читаемый текст.</a:t>
            </a:r>
            <a:endParaRPr lang="en-US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F6E9AFC-4117-B8BF-D63C-2C17D9900B3C}"/>
              </a:ext>
            </a:extLst>
          </p:cNvPr>
          <p:cNvSpPr txBox="1">
            <a:spLocks/>
          </p:cNvSpPr>
          <p:nvPr/>
        </p:nvSpPr>
        <p:spPr>
          <a:xfrm>
            <a:off x="3709358" y="4372930"/>
            <a:ext cx="8482643" cy="2220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8316FD"/>
                </a:solidFill>
              </a:rPr>
              <a:t>Новостной сайт</a:t>
            </a:r>
          </a:p>
          <a:p>
            <a:pPr marL="0" indent="0">
              <a:buNone/>
            </a:pPr>
            <a:r>
              <a:rPr lang="ru-RU" dirty="0"/>
              <a:t>На новостном сайте реализован адаптивный дизайн для оптимизации взаимодействия с пользователем для экранов разных размеров и ориентаций. Сайт имеет гибкий макет, который адаптируется к устройству пользователя, что обеспечивает удобство чтения и навигации на любом экране.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26C01A-EC48-CCE3-1291-E07F00C8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01" y="4282488"/>
            <a:ext cx="2401127" cy="2401127"/>
          </a:xfrm>
          <a:prstGeom prst="round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21F26D-CADC-E474-0678-010E4824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873" y="1694562"/>
            <a:ext cx="2587926" cy="25879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9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4335FF-5426-3F73-51EF-9D3E47932139}"/>
              </a:ext>
            </a:extLst>
          </p:cNvPr>
          <p:cNvSpPr txBox="1"/>
          <p:nvPr/>
        </p:nvSpPr>
        <p:spPr>
          <a:xfrm>
            <a:off x="2150135" y="372605"/>
            <a:ext cx="7354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Метрики</a:t>
            </a:r>
            <a:r>
              <a:rPr lang="en-US" sz="4000" b="1" dirty="0"/>
              <a:t> </a:t>
            </a:r>
            <a:r>
              <a:rPr lang="en-US" sz="4000" b="1" dirty="0" err="1">
                <a:solidFill>
                  <a:srgbClr val="8316FD"/>
                </a:solidFill>
              </a:rPr>
              <a:t>адаптивного</a:t>
            </a:r>
            <a:r>
              <a:rPr lang="en-US" sz="4000" b="1" dirty="0"/>
              <a:t> </a:t>
            </a:r>
            <a:r>
              <a:rPr lang="en-US" sz="4000" b="1" dirty="0" err="1"/>
              <a:t>дизайна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BC3AB-989E-D9F4-A222-BC3AA94CE34C}"/>
              </a:ext>
            </a:extLst>
          </p:cNvPr>
          <p:cNvSpPr txBox="1"/>
          <p:nvPr/>
        </p:nvSpPr>
        <p:spPr>
          <a:xfrm>
            <a:off x="265982" y="1322011"/>
            <a:ext cx="609887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Зачем</a:t>
            </a:r>
            <a:r>
              <a:rPr lang="en-US" sz="2800" dirty="0"/>
              <a:t> </a:t>
            </a:r>
            <a:r>
              <a:rPr lang="en-US" sz="2800" b="1" dirty="0" err="1"/>
              <a:t>измерять</a:t>
            </a:r>
            <a:r>
              <a:rPr lang="en-US" sz="2800" dirty="0"/>
              <a:t> </a:t>
            </a:r>
            <a:r>
              <a:rPr lang="en-US" sz="2800" dirty="0" err="1"/>
              <a:t>адаптивный</a:t>
            </a:r>
            <a:r>
              <a:rPr lang="en-US" sz="2800" dirty="0"/>
              <a:t> </a:t>
            </a:r>
            <a:r>
              <a:rPr lang="en-US" sz="2800" dirty="0" err="1"/>
              <a:t>дизайн</a:t>
            </a:r>
            <a:r>
              <a:rPr lang="en-US" sz="2800" dirty="0"/>
              <a:t>?</a:t>
            </a:r>
          </a:p>
          <a:p>
            <a:r>
              <a:rPr lang="en-US" sz="2800" b="1" dirty="0" err="1"/>
              <a:t>Метрики</a:t>
            </a:r>
            <a:r>
              <a:rPr lang="en-US" sz="2800" dirty="0"/>
              <a:t> </a:t>
            </a:r>
            <a:r>
              <a:rPr lang="en-US" sz="2800" dirty="0" err="1"/>
              <a:t>могут</a:t>
            </a:r>
            <a:r>
              <a:rPr lang="en-US" sz="2800" dirty="0"/>
              <a:t> </a:t>
            </a:r>
            <a:r>
              <a:rPr lang="en-US" sz="2800" b="1" dirty="0" err="1"/>
              <a:t>помочь</a:t>
            </a:r>
            <a:r>
              <a:rPr lang="en-US" sz="2800" dirty="0"/>
              <a:t> </a:t>
            </a:r>
            <a:r>
              <a:rPr lang="en-US" sz="2800" dirty="0" err="1"/>
              <a:t>вам</a:t>
            </a:r>
            <a:r>
              <a:rPr lang="en-US" sz="2800" dirty="0"/>
              <a:t> </a:t>
            </a:r>
            <a:r>
              <a:rPr lang="en-US" sz="2800" dirty="0" err="1"/>
              <a:t>определить</a:t>
            </a:r>
            <a:r>
              <a:rPr lang="en-US" sz="2800" dirty="0"/>
              <a:t> </a:t>
            </a:r>
            <a:r>
              <a:rPr lang="en-US" sz="2800" dirty="0" err="1"/>
              <a:t>эффективность</a:t>
            </a:r>
            <a:r>
              <a:rPr lang="en-US" sz="2800" dirty="0"/>
              <a:t> </a:t>
            </a:r>
            <a:r>
              <a:rPr lang="en-US" sz="2800" dirty="0" err="1"/>
              <a:t>вашего</a:t>
            </a:r>
            <a:r>
              <a:rPr lang="en-US" sz="2800" dirty="0"/>
              <a:t> </a:t>
            </a:r>
            <a:r>
              <a:rPr lang="en-US" sz="2800" dirty="0" err="1"/>
              <a:t>адаптивного</a:t>
            </a:r>
            <a:r>
              <a:rPr lang="en-US" sz="2800" dirty="0"/>
              <a:t> </a:t>
            </a:r>
            <a:r>
              <a:rPr lang="en-US" sz="2800" dirty="0" err="1"/>
              <a:t>дизайна</a:t>
            </a:r>
            <a:r>
              <a:rPr lang="en-US" sz="2800" dirty="0"/>
              <a:t> и </a:t>
            </a:r>
            <a:r>
              <a:rPr lang="en-US" sz="2800" dirty="0" err="1"/>
              <a:t>определить</a:t>
            </a:r>
            <a:r>
              <a:rPr lang="en-US" sz="2800" dirty="0"/>
              <a:t> </a:t>
            </a:r>
            <a:r>
              <a:rPr lang="en-US" sz="2800" b="1" dirty="0" err="1"/>
              <a:t>области</a:t>
            </a:r>
            <a:r>
              <a:rPr lang="en-US" sz="2800" b="1" dirty="0"/>
              <a:t> </a:t>
            </a:r>
            <a:r>
              <a:rPr lang="en-US" sz="2800" b="1" dirty="0" err="1"/>
              <a:t>для</a:t>
            </a:r>
            <a:r>
              <a:rPr lang="en-US" sz="2800" b="1" dirty="0"/>
              <a:t> </a:t>
            </a:r>
            <a:r>
              <a:rPr lang="en-US" sz="2800" b="1" dirty="0" err="1"/>
              <a:t>улучшения</a:t>
            </a:r>
            <a:r>
              <a:rPr lang="en-US" sz="2800" dirty="0"/>
              <a:t>. </a:t>
            </a:r>
            <a:r>
              <a:rPr lang="en-US" sz="2800" dirty="0" err="1"/>
              <a:t>Измеряя</a:t>
            </a:r>
            <a:r>
              <a:rPr lang="en-US" sz="2800" dirty="0"/>
              <a:t> </a:t>
            </a:r>
            <a:r>
              <a:rPr lang="en-US" sz="2800" b="1" dirty="0" err="1"/>
              <a:t>вовлеченность</a:t>
            </a:r>
            <a:r>
              <a:rPr lang="en-US" sz="2800" dirty="0"/>
              <a:t> </a:t>
            </a:r>
            <a:r>
              <a:rPr lang="en-US" sz="2800" dirty="0" err="1"/>
              <a:t>пользователей</a:t>
            </a:r>
            <a:r>
              <a:rPr lang="en-US" sz="2800" dirty="0"/>
              <a:t>, </a:t>
            </a:r>
            <a:r>
              <a:rPr lang="en-US" sz="2800" b="1" dirty="0" err="1"/>
              <a:t>производительность</a:t>
            </a:r>
            <a:r>
              <a:rPr lang="en-US" sz="2800" dirty="0"/>
              <a:t> и </a:t>
            </a:r>
            <a:r>
              <a:rPr lang="en-US" sz="2800" b="1" dirty="0" err="1"/>
              <a:t>доступность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различных</a:t>
            </a:r>
            <a:r>
              <a:rPr lang="en-US" sz="2800" dirty="0"/>
              <a:t> </a:t>
            </a:r>
            <a:r>
              <a:rPr lang="en-US" sz="2800" dirty="0" err="1"/>
              <a:t>устройствах</a:t>
            </a:r>
            <a:r>
              <a:rPr lang="en-US" sz="2800" dirty="0"/>
              <a:t> и </a:t>
            </a:r>
            <a:r>
              <a:rPr lang="en-US" sz="2800" dirty="0" err="1"/>
              <a:t>платформах</a:t>
            </a:r>
            <a:r>
              <a:rPr lang="en-US" sz="2800" dirty="0"/>
              <a:t>, </a:t>
            </a:r>
            <a:r>
              <a:rPr lang="en-US" sz="2800" dirty="0" err="1"/>
              <a:t>вы</a:t>
            </a:r>
            <a:r>
              <a:rPr lang="en-US" sz="2800" dirty="0"/>
              <a:t> </a:t>
            </a:r>
            <a:r>
              <a:rPr lang="en-US" sz="2800" dirty="0" err="1"/>
              <a:t>можете</a:t>
            </a:r>
            <a:r>
              <a:rPr lang="en-US" sz="2800" dirty="0"/>
              <a:t> </a:t>
            </a:r>
            <a:r>
              <a:rPr lang="en-US" sz="2800" b="1" dirty="0" err="1"/>
              <a:t>оптимизировать</a:t>
            </a:r>
            <a:r>
              <a:rPr lang="en-US" sz="2800" dirty="0"/>
              <a:t> </a:t>
            </a:r>
            <a:r>
              <a:rPr lang="en-US" sz="2800" dirty="0" err="1"/>
              <a:t>свой</a:t>
            </a:r>
            <a:r>
              <a:rPr lang="en-US" sz="2800" dirty="0"/>
              <a:t> </a:t>
            </a:r>
            <a:r>
              <a:rPr lang="en-US" sz="2800" dirty="0" err="1"/>
              <a:t>дизайн</a:t>
            </a:r>
            <a:r>
              <a:rPr lang="en-US" sz="2800" dirty="0"/>
              <a:t> </a:t>
            </a:r>
            <a:r>
              <a:rPr lang="en-US" sz="2800" dirty="0" err="1"/>
              <a:t>для</a:t>
            </a:r>
            <a:r>
              <a:rPr lang="en-US" sz="2800" dirty="0"/>
              <a:t> </a:t>
            </a:r>
            <a:r>
              <a:rPr lang="en-US" sz="2800" dirty="0" err="1"/>
              <a:t>лучшего</a:t>
            </a:r>
            <a:r>
              <a:rPr lang="en-US" sz="2800" dirty="0"/>
              <a:t> </a:t>
            </a:r>
            <a:r>
              <a:rPr lang="en-US" sz="2800" dirty="0" err="1"/>
              <a:t>взаимодействия</a:t>
            </a:r>
            <a:r>
              <a:rPr lang="en-US" sz="2800" dirty="0"/>
              <a:t> с </a:t>
            </a:r>
            <a:r>
              <a:rPr lang="ru-RU" sz="2800" dirty="0"/>
              <a:t>	</a:t>
            </a:r>
            <a:r>
              <a:rPr lang="en-US" sz="2800" dirty="0" err="1"/>
              <a:t>пользователем</a:t>
            </a:r>
            <a:r>
              <a:rPr lang="en-US" sz="2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5D088-B6CC-B6C7-AB86-ACD9351060A6}"/>
              </a:ext>
            </a:extLst>
          </p:cNvPr>
          <p:cNvSpPr txBox="1"/>
          <p:nvPr/>
        </p:nvSpPr>
        <p:spPr>
          <a:xfrm>
            <a:off x="6538821" y="1752898"/>
            <a:ext cx="52146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Ключевые</a:t>
            </a:r>
            <a:r>
              <a:rPr lang="en-US" sz="2800" b="1" dirty="0"/>
              <a:t> </a:t>
            </a:r>
            <a:r>
              <a:rPr lang="en-US" sz="2800" b="1" dirty="0" err="1"/>
              <a:t>показатели</a:t>
            </a:r>
            <a:r>
              <a:rPr lang="en-US" sz="2800" dirty="0"/>
              <a:t>, </a:t>
            </a:r>
            <a:r>
              <a:rPr lang="en-US" sz="2800" dirty="0" err="1"/>
              <a:t>которые</a:t>
            </a:r>
            <a:r>
              <a:rPr lang="en-US" sz="2800" dirty="0"/>
              <a:t> </a:t>
            </a:r>
            <a:r>
              <a:rPr lang="en-US" sz="2800" dirty="0" err="1"/>
              <a:t>следует</a:t>
            </a:r>
            <a:r>
              <a:rPr lang="en-US" sz="2800" dirty="0"/>
              <a:t> </a:t>
            </a:r>
            <a:r>
              <a:rPr lang="en-US" sz="2800" dirty="0" err="1"/>
              <a:t>учитывать</a:t>
            </a:r>
            <a:endParaRPr lang="ru-RU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Время</a:t>
            </a:r>
            <a:r>
              <a:rPr lang="en-US" sz="2800" dirty="0"/>
              <a:t> </a:t>
            </a:r>
            <a:r>
              <a:rPr lang="en-US" sz="2800" dirty="0" err="1"/>
              <a:t>загрузки</a:t>
            </a:r>
            <a:r>
              <a:rPr lang="ru-RU" sz="2800" dirty="0"/>
              <a:t> </a:t>
            </a:r>
            <a:r>
              <a:rPr lang="en-US" sz="2800" dirty="0" err="1"/>
              <a:t>страницы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отказов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конверсии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Время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сайте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кликабельности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Показатель</a:t>
            </a:r>
            <a:r>
              <a:rPr lang="en-US" sz="2800" dirty="0"/>
              <a:t> </a:t>
            </a:r>
            <a:r>
              <a:rPr lang="en-US" sz="2800" dirty="0" err="1"/>
              <a:t>доступности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897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C08558-35BB-60BF-1DDF-3E540651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48696"/>
            <a:ext cx="6511506" cy="6809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/>
              <a:t>Заключение</a:t>
            </a:r>
          </a:p>
          <a:p>
            <a:pPr marL="0" indent="0">
              <a:buNone/>
            </a:pPr>
            <a:r>
              <a:rPr lang="ru-RU" sz="1900" dirty="0"/>
              <a:t>Адаптивный веб-дизайн имеет решающее значение для создания беспрепятственного взаимодействия с пользователем на разных устройствах и платформах. Используя элементы адаптивного дизайна, такие как гибкий текст, масштабируемые изображения и динамическую навигацию, веб-дизайнеры могут гарантировать, что их веб-сайты доступны и удобны для всех пользователей, независимо от их устройства или платформы.</a:t>
            </a:r>
          </a:p>
          <a:p>
            <a:pPr marL="0" indent="0">
              <a:buNone/>
            </a:pPr>
            <a:r>
              <a:rPr lang="ru-RU" sz="1900" dirty="0"/>
              <a:t>Кросс-платформенная адаптивность также важна в современном цифровом мире, когда пользователи получают доступ к Интернету с различных устройств, включая настольные компьютеры, ноутбуки, планшеты и смартфоны. Используя методы адаптивного дизайна и инструменты адаптивного дизайна, веб-разработчики могут создавать веб-сайты, которые отлично выглядят и плавно работают на всех устройствах и платформах.</a:t>
            </a:r>
          </a:p>
          <a:p>
            <a:pPr marL="0" indent="0">
              <a:buNone/>
            </a:pPr>
            <a:r>
              <a:rPr lang="ru-RU" sz="1900" dirty="0"/>
              <a:t>В заключение, адаптивный веб-дизайн является важнейшим компонентом современной веб-разработки, и веб-                  </a:t>
            </a:r>
            <a:br>
              <a:rPr lang="ru-RU" sz="1900" dirty="0"/>
            </a:br>
            <a:r>
              <a:rPr lang="ru-RU" sz="1900" dirty="0"/>
              <a:t>        дизайнеры и разработчики должны продолжать быть в </a:t>
            </a:r>
            <a:br>
              <a:rPr lang="ru-RU" sz="1900" dirty="0"/>
            </a:br>
            <a:r>
              <a:rPr lang="ru-RU" sz="1900" dirty="0"/>
              <a:t>            курсе последних тенденций, лучших практик и </a:t>
            </a:r>
            <a:br>
              <a:rPr lang="ru-RU" sz="1900" dirty="0"/>
            </a:br>
            <a:r>
              <a:rPr lang="ru-RU" sz="1900" dirty="0"/>
              <a:t>                инструментов, чтобы создавать эффективные и </a:t>
            </a:r>
            <a:br>
              <a:rPr lang="ru-RU" sz="1900" dirty="0"/>
            </a:br>
            <a:r>
              <a:rPr lang="ru-RU" sz="1900" dirty="0"/>
              <a:t>                                             привлекательные веб-сайты для всех </a:t>
            </a:r>
            <a:br>
              <a:rPr lang="ru-RU" sz="1900" dirty="0"/>
            </a:br>
            <a:r>
              <a:rPr lang="ru-RU" sz="1900" dirty="0"/>
              <a:t>			пользователей.</a:t>
            </a:r>
            <a:endParaRPr lang="en-US" sz="1900" dirty="0"/>
          </a:p>
        </p:txBody>
      </p:sp>
      <p:pic>
        <p:nvPicPr>
          <p:cNvPr id="4098" name="Picture 2" descr="Ноутбук, планшет и смартфон – главные помощники учащихся! / ТехноПортал">
            <a:extLst>
              <a:ext uri="{FF2B5EF4-FFF2-40B4-BE49-F238E27FC236}">
                <a16:creationId xmlns:a16="http://schemas.microsoft.com/office/drawing/2014/main" id="{F924976C-1AF8-3110-6494-96DCDED88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47" b="89499" l="5512" r="92441">
                        <a14:foregroundMark x1="22205" y1="29833" x2="17953" y2="65871"/>
                        <a14:foregroundMark x1="22835" y1="75656" x2="68346" y2="86635"/>
                        <a14:foregroundMark x1="68346" y1="86635" x2="81417" y2="83532"/>
                        <a14:foregroundMark x1="81417" y1="83532" x2="81890" y2="71122"/>
                        <a14:foregroundMark x1="85512" y1="85203" x2="84724" y2="72076"/>
                        <a14:foregroundMark x1="84724" y1="72076" x2="84724" y2="71838"/>
                        <a14:foregroundMark x1="90709" y1="85203" x2="83780" y2="76134"/>
                        <a14:foregroundMark x1="92126" y1="84487" x2="84409" y2="72792"/>
                        <a14:foregroundMark x1="15906" y1="84010" x2="20000" y2="79236"/>
                        <a14:foregroundMark x1="17638" y1="28640" x2="9134" y2="29356"/>
                        <a14:foregroundMark x1="9134" y1="29356" x2="5984" y2="42005"/>
                        <a14:foregroundMark x1="5984" y1="42005" x2="6929" y2="58473"/>
                        <a14:foregroundMark x1="6929" y1="58473" x2="9764" y2="70406"/>
                        <a14:foregroundMark x1="9764" y1="70406" x2="17795" y2="69451"/>
                        <a14:foregroundMark x1="17795" y1="69451" x2="19685" y2="68496"/>
                        <a14:foregroundMark x1="7402" y1="47255" x2="5512" y2="31742"/>
                        <a14:foregroundMark x1="5512" y1="31742" x2="7402" y2="29117"/>
                        <a14:foregroundMark x1="79528" y1="32936" x2="88346" y2="32936"/>
                        <a14:foregroundMark x1="79843" y1="31742" x2="84409" y2="33890"/>
                        <a14:foregroundMark x1="92126" y1="84726" x2="85354" y2="73270"/>
                        <a14:foregroundMark x1="85354" y1="73270" x2="83622" y2="72315"/>
                        <a14:foregroundMark x1="91024" y1="84726" x2="86142" y2="73270"/>
                        <a14:foregroundMark x1="86142" y1="73270" x2="86142" y2="73270"/>
                        <a14:foregroundMark x1="89606" y1="77088" x2="92126" y2="87351"/>
                        <a14:foregroundMark x1="90709" y1="80191" x2="92441" y2="85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2" t="-8971" r="13583" b="-17262"/>
          <a:stretch/>
        </p:blipFill>
        <p:spPr bwMode="auto">
          <a:xfrm>
            <a:off x="7228936" y="658391"/>
            <a:ext cx="4192438" cy="5037826"/>
          </a:xfrm>
          <a:prstGeom prst="roundRect">
            <a:avLst/>
          </a:prstGeom>
          <a:solidFill>
            <a:srgbClr val="8316FD">
              <a:alpha val="21000"/>
            </a:srgbClr>
          </a:solidFill>
        </p:spPr>
      </p:pic>
    </p:spTree>
    <p:extLst>
      <p:ext uri="{BB962C8B-B14F-4D97-AF65-F5344CB8AC3E}">
        <p14:creationId xmlns:p14="http://schemas.microsoft.com/office/powerpoint/2010/main" val="416727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64B8C-CBFE-9302-DE08-0A7AC80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170" y="957442"/>
            <a:ext cx="8589034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>
                <a:solidFill>
                  <a:srgbClr val="CC02F7"/>
                </a:solidFill>
              </a:rPr>
              <a:t>СПАСИБО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A90CFB"/>
                </a:solidFill>
              </a:rPr>
              <a:t>ЗА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8316FD"/>
                </a:solidFill>
              </a:rPr>
              <a:t>ВНИМАНИЕ</a:t>
            </a:r>
            <a:r>
              <a:rPr lang="ru-RU" sz="6000" b="1" dirty="0"/>
              <a:t> </a:t>
            </a:r>
            <a:r>
              <a:rPr lang="ru-RU" sz="6000" b="1" dirty="0">
                <a:solidFill>
                  <a:srgbClr val="8316FD"/>
                </a:solidFill>
              </a:rPr>
              <a:t>!</a:t>
            </a:r>
            <a:endParaRPr lang="en-US" sz="6000" b="1" dirty="0">
              <a:solidFill>
                <a:srgbClr val="8316FD"/>
              </a:solidFill>
            </a:endParaRPr>
          </a:p>
        </p:txBody>
      </p:sp>
      <p:pic>
        <p:nvPicPr>
          <p:cNvPr id="5122" name="Picture 2" descr="Адаптивный дизайн сайта | Виды адаптивных мобильных дизайнов">
            <a:extLst>
              <a:ext uri="{FF2B5EF4-FFF2-40B4-BE49-F238E27FC236}">
                <a16:creationId xmlns:a16="http://schemas.microsoft.com/office/drawing/2014/main" id="{729DE069-4C0D-EB29-BD43-D5C97630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6" y="2611152"/>
            <a:ext cx="10253687" cy="3561093"/>
          </a:xfrm>
          <a:prstGeom prst="roundRect">
            <a:avLst/>
          </a:prstGeom>
          <a:noFill/>
          <a:effectLst>
            <a:outerShdw blurRad="685800" sx="102000" sy="102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2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83644-006B-FC3B-FCEB-515FC1BC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66" y="209850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8316FD"/>
                </a:solidFill>
              </a:rPr>
              <a:t>ОГЛАВЛЕНИЕ</a:t>
            </a:r>
            <a:endParaRPr lang="en-US" b="1" dirty="0">
              <a:solidFill>
                <a:srgbClr val="8316FD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1BC382-BF29-D828-5BE4-E24BE380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88" y="1305072"/>
            <a:ext cx="5472021" cy="5394820"/>
          </a:xfrm>
        </p:spPr>
        <p:txBody>
          <a:bodyPr>
            <a:normAutofit/>
          </a:bodyPr>
          <a:lstStyle/>
          <a:p>
            <a:r>
              <a:rPr lang="ru-RU" dirty="0">
                <a:hlinkClick r:id="rId2" action="ppaction://hlinksldjump"/>
              </a:rPr>
              <a:t>Введение</a:t>
            </a:r>
            <a:endParaRPr lang="ru-RU" dirty="0"/>
          </a:p>
          <a:p>
            <a:r>
              <a:rPr lang="ru-RU" dirty="0">
                <a:hlinkClick r:id="rId3" action="ppaction://hlinksldjump"/>
              </a:rPr>
              <a:t>Отзывчивый дизайн</a:t>
            </a:r>
            <a:endParaRPr lang="ru-RU" dirty="0"/>
          </a:p>
          <a:p>
            <a:r>
              <a:rPr lang="ru-RU" dirty="0">
                <a:hlinkClick r:id="rId4" action="ppaction://hlinksldjump"/>
              </a:rPr>
              <a:t>Адаптивный дизайн</a:t>
            </a:r>
            <a:endParaRPr lang="ru-RU" dirty="0"/>
          </a:p>
          <a:p>
            <a:r>
              <a:rPr lang="ru-RU" dirty="0">
                <a:hlinkClick r:id="rId5" action="ppaction://hlinksldjump"/>
              </a:rPr>
              <a:t>Отзывчивый против адаптивный дизайн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Адаптивные элементы: текст</a:t>
            </a:r>
            <a:endParaRPr lang="ru-RU" dirty="0"/>
          </a:p>
          <a:p>
            <a:r>
              <a:rPr lang="ru-RU" dirty="0">
                <a:hlinkClick r:id="rId6" action="ppaction://hlinksldjump"/>
              </a:rPr>
              <a:t>Адаптивные элементы:</a:t>
            </a:r>
            <a:br>
              <a:rPr lang="ru-RU" dirty="0">
                <a:hlinkClick r:id="rId6" action="ppaction://hlinksldjump"/>
              </a:rPr>
            </a:br>
            <a:r>
              <a:rPr lang="ru-RU" dirty="0">
                <a:hlinkClick r:id="rId6" action="ppaction://hlinksldjump"/>
              </a:rPr>
              <a:t>как работает адаптивный текст?</a:t>
            </a:r>
            <a:endParaRPr lang="ru-RU" dirty="0"/>
          </a:p>
          <a:p>
            <a:r>
              <a:rPr lang="ru-RU" dirty="0">
                <a:hlinkClick r:id="rId7" action="ppaction://hlinksldjump"/>
              </a:rPr>
              <a:t>Адаптивные элементы: видео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B81C-DF0E-6997-CBD3-032B6166FFD6}"/>
              </a:ext>
            </a:extLst>
          </p:cNvPr>
          <p:cNvSpPr txBox="1"/>
          <p:nvPr/>
        </p:nvSpPr>
        <p:spPr>
          <a:xfrm>
            <a:off x="5986734" y="1253330"/>
            <a:ext cx="60988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8" action="ppaction://hlinksldjump"/>
              </a:rPr>
              <a:t>Адаптивные элементы: характеристики адаптивности видео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9" action="ppaction://hlinksldjump"/>
              </a:rPr>
              <a:t>Кроссплатформенная адаптивность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0" action="ppaction://hlinksldjump"/>
              </a:rPr>
              <a:t>Инструменты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1" action="ppaction://hlinksldjump"/>
              </a:rPr>
              <a:t>Лучшие практики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2" action="ppaction://hlinksldjump"/>
              </a:rPr>
              <a:t>Практические примеры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3" action="ppaction://hlinksldjump"/>
              </a:rPr>
              <a:t>Метрики адаптивного дизайна</a:t>
            </a:r>
            <a:endParaRPr lang="ru-RU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2800" dirty="0">
                <a:hlinkClick r:id="rId14" action="ppaction://hlinksldjump"/>
              </a:rPr>
              <a:t>Заключение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9783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EF51D06-75D0-49AA-C764-7DCADC0B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5" y="124810"/>
            <a:ext cx="4740442" cy="4740442"/>
          </a:xfrm>
          <a:prstGeom prst="roundRect">
            <a:avLst>
              <a:gd name="adj" fmla="val 11053"/>
            </a:avLst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5F26D1-9D68-A3AE-8CA9-3196857FD00C}"/>
              </a:ext>
            </a:extLst>
          </p:cNvPr>
          <p:cNvSpPr txBox="1"/>
          <p:nvPr/>
        </p:nvSpPr>
        <p:spPr>
          <a:xfrm>
            <a:off x="5257798" y="22978"/>
            <a:ext cx="693420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/>
              <a:t>	</a:t>
            </a:r>
            <a:r>
              <a:rPr lang="en-US" sz="4000" b="1" dirty="0" err="1"/>
              <a:t>Введениe</a:t>
            </a:r>
            <a:endParaRPr lang="en-US" sz="3000" b="1" dirty="0"/>
          </a:p>
          <a:p>
            <a:r>
              <a:rPr lang="en-US" sz="3000" dirty="0"/>
              <a:t>В </a:t>
            </a:r>
            <a:r>
              <a:rPr lang="en-US" sz="3000" dirty="0" err="1"/>
              <a:t>этой</a:t>
            </a:r>
            <a:r>
              <a:rPr lang="en-US" sz="3000" dirty="0"/>
              <a:t> </a:t>
            </a:r>
            <a:r>
              <a:rPr lang="en-US" sz="3000" dirty="0" err="1"/>
              <a:t>презентации</a:t>
            </a:r>
            <a:r>
              <a:rPr lang="en-US" sz="3000" dirty="0"/>
              <a:t> </a:t>
            </a:r>
            <a:r>
              <a:rPr lang="en-US" sz="3000" dirty="0" err="1"/>
              <a:t>мы</a:t>
            </a:r>
            <a:r>
              <a:rPr lang="en-US" sz="3000" dirty="0"/>
              <a:t> </a:t>
            </a:r>
            <a:r>
              <a:rPr lang="en-US" sz="3000" dirty="0" err="1"/>
              <a:t>обсудим</a:t>
            </a:r>
            <a:r>
              <a:rPr lang="en-US" sz="3000" dirty="0"/>
              <a:t> </a:t>
            </a:r>
            <a:r>
              <a:rPr lang="en-US" sz="3000" dirty="0" err="1"/>
              <a:t>важность</a:t>
            </a:r>
            <a:r>
              <a:rPr lang="en-US" sz="3000" dirty="0"/>
              <a:t> </a:t>
            </a:r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 в </a:t>
            </a:r>
            <a:r>
              <a:rPr lang="en-US" sz="3000" dirty="0" err="1"/>
              <a:t>современном</a:t>
            </a:r>
            <a:r>
              <a:rPr lang="en-US" sz="3000" dirty="0"/>
              <a:t> </a:t>
            </a:r>
            <a:r>
              <a:rPr lang="en-US" sz="3000" dirty="0" err="1"/>
              <a:t>цифровом</a:t>
            </a:r>
            <a:r>
              <a:rPr lang="en-US" sz="3000" dirty="0"/>
              <a:t> </a:t>
            </a:r>
            <a:r>
              <a:rPr lang="en-US" sz="3000" dirty="0" err="1"/>
              <a:t>мире</a:t>
            </a:r>
            <a:r>
              <a:rPr lang="en-US" sz="3000" dirty="0"/>
              <a:t> и </a:t>
            </a:r>
            <a:r>
              <a:rPr lang="en-US" sz="3000" dirty="0" err="1"/>
              <a:t>рассмотрим</a:t>
            </a:r>
            <a:r>
              <a:rPr lang="en-US" sz="3000" dirty="0"/>
              <a:t> </a:t>
            </a:r>
            <a:r>
              <a:rPr lang="en-US" sz="3000" dirty="0" err="1"/>
              <a:t>различные</a:t>
            </a:r>
            <a:r>
              <a:rPr lang="en-US" sz="3000" dirty="0"/>
              <a:t> </a:t>
            </a:r>
            <a:r>
              <a:rPr lang="en-US" sz="3000" dirty="0" err="1"/>
              <a:t>элементы</a:t>
            </a:r>
            <a:r>
              <a:rPr lang="en-US" sz="3000" dirty="0"/>
              <a:t> </a:t>
            </a:r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. </a:t>
            </a:r>
            <a:r>
              <a:rPr lang="en-US" sz="3000" dirty="0" err="1"/>
              <a:t>Мы</a:t>
            </a:r>
            <a:r>
              <a:rPr lang="en-US" sz="3000" dirty="0"/>
              <a:t> </a:t>
            </a:r>
            <a:r>
              <a:rPr lang="en-US" sz="3000" dirty="0" err="1"/>
              <a:t>также</a:t>
            </a:r>
            <a:r>
              <a:rPr lang="en-US" sz="3000" dirty="0"/>
              <a:t> </a:t>
            </a:r>
            <a:r>
              <a:rPr lang="en-US" sz="3000" dirty="0" err="1"/>
              <a:t>коснемся</a:t>
            </a:r>
            <a:r>
              <a:rPr lang="en-US" sz="3000" dirty="0"/>
              <a:t> </a:t>
            </a:r>
            <a:r>
              <a:rPr lang="en-US" sz="3000" dirty="0" err="1"/>
              <a:t>крос</a:t>
            </a:r>
            <a:r>
              <a:rPr lang="ru-RU" sz="3000" dirty="0"/>
              <a:t>с</a:t>
            </a:r>
            <a:r>
              <a:rPr lang="en-US" sz="3000" dirty="0" err="1"/>
              <a:t>платформенной</a:t>
            </a:r>
            <a:r>
              <a:rPr lang="en-US" sz="3000" dirty="0"/>
              <a:t> </a:t>
            </a:r>
            <a:r>
              <a:rPr lang="en-US" sz="3000" dirty="0" err="1"/>
              <a:t>адаптивности</a:t>
            </a:r>
            <a:r>
              <a:rPr lang="en-US" sz="3000" dirty="0"/>
              <a:t>, </a:t>
            </a:r>
            <a:r>
              <a:rPr lang="en-US" sz="3000" dirty="0" err="1"/>
              <a:t>лучших</a:t>
            </a:r>
            <a:r>
              <a:rPr lang="en-US" sz="3000" dirty="0"/>
              <a:t> </a:t>
            </a:r>
            <a:r>
              <a:rPr lang="en-US" sz="3000" dirty="0" err="1"/>
              <a:t>практик</a:t>
            </a:r>
            <a:r>
              <a:rPr lang="en-US" sz="3000" dirty="0"/>
              <a:t>,</a:t>
            </a:r>
            <a:r>
              <a:rPr lang="ru-RU" sz="3000" dirty="0"/>
              <a:t> </a:t>
            </a:r>
            <a:r>
              <a:rPr lang="en-US" sz="3000" dirty="0" err="1"/>
              <a:t>тематических</a:t>
            </a:r>
            <a:r>
              <a:rPr lang="en-US" sz="3000" dirty="0"/>
              <a:t> </a:t>
            </a:r>
            <a:r>
              <a:rPr lang="en-US" sz="3000" dirty="0" err="1"/>
              <a:t>исследований</a:t>
            </a:r>
            <a:r>
              <a:rPr lang="en-US" sz="3000" dirty="0"/>
              <a:t>, </a:t>
            </a:r>
            <a:r>
              <a:rPr lang="en-US" sz="3000" dirty="0" err="1"/>
              <a:t>проблем</a:t>
            </a:r>
            <a:r>
              <a:rPr lang="en-US" sz="3000" dirty="0"/>
              <a:t> и </a:t>
            </a:r>
            <a:r>
              <a:rPr lang="en-US" sz="3000" dirty="0" err="1"/>
              <a:t>показателей</a:t>
            </a:r>
            <a:r>
              <a:rPr lang="ru-RU" sz="3000" dirty="0"/>
              <a:t>,</a:t>
            </a:r>
            <a:r>
              <a:rPr lang="en-US" sz="3000" dirty="0"/>
              <a:t> </a:t>
            </a:r>
            <a:r>
              <a:rPr lang="en-US" sz="3000" dirty="0" err="1"/>
              <a:t>обсудим</a:t>
            </a:r>
            <a:r>
              <a:rPr lang="en-US" sz="3000" dirty="0"/>
              <a:t> </a:t>
            </a:r>
            <a:r>
              <a:rPr lang="en-US" sz="3000" dirty="0" err="1"/>
              <a:t>инструменты</a:t>
            </a:r>
            <a:r>
              <a:rPr lang="en-US" sz="30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24B8FC-6143-AD68-F825-8328D737F2A4}"/>
              </a:ext>
            </a:extLst>
          </p:cNvPr>
          <p:cNvSpPr txBox="1"/>
          <p:nvPr/>
        </p:nvSpPr>
        <p:spPr>
          <a:xfrm>
            <a:off x="830178" y="4865252"/>
            <a:ext cx="11361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/>
              <a:t>адаптивного</a:t>
            </a:r>
            <a:r>
              <a:rPr lang="en-US" sz="3000" dirty="0"/>
              <a:t> </a:t>
            </a:r>
            <a:r>
              <a:rPr lang="en-US" sz="3000" dirty="0" err="1"/>
              <a:t>дизайна</a:t>
            </a:r>
            <a:r>
              <a:rPr lang="en-US" sz="3000" dirty="0"/>
              <a:t>, </a:t>
            </a:r>
            <a:r>
              <a:rPr lang="en-US" sz="3000" dirty="0" err="1"/>
              <a:t>лучшие</a:t>
            </a:r>
            <a:r>
              <a:rPr lang="en-US" sz="3000" dirty="0"/>
              <a:t> </a:t>
            </a:r>
            <a:r>
              <a:rPr lang="en-US" sz="3000" dirty="0" err="1"/>
              <a:t>практики</a:t>
            </a:r>
            <a:r>
              <a:rPr lang="en-US" sz="3000" dirty="0"/>
              <a:t>, </a:t>
            </a:r>
            <a:r>
              <a:rPr lang="en-US" sz="3000" dirty="0" err="1"/>
              <a:t>тематические</a:t>
            </a:r>
            <a:r>
              <a:rPr lang="en-US" sz="3000" dirty="0"/>
              <a:t> </a:t>
            </a:r>
            <a:r>
              <a:rPr lang="en-US" sz="3000" dirty="0" err="1"/>
              <a:t>исследования</a:t>
            </a:r>
            <a:r>
              <a:rPr lang="en-US" sz="3000" dirty="0"/>
              <a:t>, </a:t>
            </a:r>
            <a:r>
              <a:rPr lang="en-US" sz="3000" dirty="0" err="1"/>
              <a:t>проблемы</a:t>
            </a:r>
            <a:r>
              <a:rPr lang="en-US" sz="3000" dirty="0"/>
              <a:t> и </a:t>
            </a:r>
            <a:r>
              <a:rPr lang="en-US" sz="3000" dirty="0" err="1"/>
              <a:t>показатели</a:t>
            </a:r>
            <a:r>
              <a:rPr lang="en-US" sz="3000" dirty="0"/>
              <a:t>. </a:t>
            </a:r>
            <a:r>
              <a:rPr lang="en-US" sz="3000" dirty="0" err="1"/>
              <a:t>Итак</a:t>
            </a:r>
            <a:r>
              <a:rPr lang="en-US" sz="3000" dirty="0"/>
              <a:t>, </a:t>
            </a:r>
            <a:r>
              <a:rPr lang="en-US" sz="3000" dirty="0" err="1"/>
              <a:t>давайте</a:t>
            </a:r>
            <a:r>
              <a:rPr lang="en-US" sz="3000" dirty="0"/>
              <a:t> </a:t>
            </a:r>
            <a:r>
              <a:rPr lang="en-US" sz="3000" dirty="0" err="1"/>
              <a:t>погрузимся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707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86C342-FEA2-B69C-C26A-4C3757327EC5}"/>
              </a:ext>
            </a:extLst>
          </p:cNvPr>
          <p:cNvSpPr txBox="1"/>
          <p:nvPr/>
        </p:nvSpPr>
        <p:spPr>
          <a:xfrm>
            <a:off x="176463" y="241044"/>
            <a:ext cx="11839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>
                <a:solidFill>
                  <a:srgbClr val="B209F9"/>
                </a:solidFill>
                <a:effectLst/>
              </a:rPr>
              <a:t>Отзывчивый дизайн</a:t>
            </a:r>
            <a:endParaRPr lang="en-US" sz="4000" b="1" i="0" dirty="0">
              <a:solidFill>
                <a:srgbClr val="B209F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A2490-74F3-5994-6AD4-6BB7581F89EB}"/>
              </a:ext>
            </a:extLst>
          </p:cNvPr>
          <p:cNvSpPr txBox="1"/>
          <p:nvPr/>
        </p:nvSpPr>
        <p:spPr>
          <a:xfrm>
            <a:off x="6095999" y="809391"/>
            <a:ext cx="6120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>
                <a:solidFill>
                  <a:srgbClr val="8316FD"/>
                </a:solidFill>
              </a:rPr>
              <a:t>адаптивного дизайна</a:t>
            </a:r>
            <a:endParaRPr lang="en-US" sz="4000" b="1" dirty="0">
              <a:solidFill>
                <a:srgbClr val="8316F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C954A-4A7C-5FD5-0FD4-0F225B34B846}"/>
              </a:ext>
            </a:extLst>
          </p:cNvPr>
          <p:cNvSpPr txBox="1"/>
          <p:nvPr/>
        </p:nvSpPr>
        <p:spPr>
          <a:xfrm>
            <a:off x="4535906" y="525218"/>
            <a:ext cx="1864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i="0" dirty="0"/>
              <a:t>против</a:t>
            </a:r>
            <a:endParaRPr lang="en-US" sz="4000" b="1" dirty="0"/>
          </a:p>
        </p:txBody>
      </p:sp>
      <p:pic>
        <p:nvPicPr>
          <p:cNvPr id="1026" name="Picture 2" descr="Респонсивный или адаптивный — вот в чем вопрос? Выбираем дизайн для сайта -  ZorbasMedia">
            <a:extLst>
              <a:ext uri="{FF2B5EF4-FFF2-40B4-BE49-F238E27FC236}">
                <a16:creationId xmlns:a16="http://schemas.microsoft.com/office/drawing/2014/main" id="{1C673906-D109-6DB2-F4AC-6B0D6644F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3"/>
          <a:stretch/>
        </p:blipFill>
        <p:spPr bwMode="auto">
          <a:xfrm>
            <a:off x="1333499" y="1517277"/>
            <a:ext cx="9525000" cy="3724625"/>
          </a:xfrm>
          <a:prstGeom prst="roundRect">
            <a:avLst>
              <a:gd name="adj" fmla="val 188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63B65D-63A0-3310-4689-168457D73F5F}"/>
              </a:ext>
            </a:extLst>
          </p:cNvPr>
          <p:cNvSpPr txBox="1"/>
          <p:nvPr/>
        </p:nvSpPr>
        <p:spPr>
          <a:xfrm>
            <a:off x="1074819" y="56667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b="1" dirty="0">
                <a:solidFill>
                  <a:srgbClr val="B209F9"/>
                </a:solidFill>
                <a:effectLst/>
              </a:rPr>
              <a:t>Отзывчивый дизайн</a:t>
            </a:r>
          </a:p>
          <a:p>
            <a:r>
              <a:rPr lang="ru-RU" sz="3000" b="1" dirty="0">
                <a:effectLst/>
              </a:rPr>
              <a:t>Использует</a:t>
            </a:r>
            <a:r>
              <a:rPr lang="ru-RU" sz="3000" dirty="0">
                <a:effectLst/>
              </a:rPr>
              <a:t> плавные сетки и медиа-запросы </a:t>
            </a:r>
            <a:r>
              <a:rPr lang="ru-RU" sz="3000" b="1" dirty="0">
                <a:effectLst/>
              </a:rPr>
              <a:t>для настройки </a:t>
            </a:r>
            <a:r>
              <a:rPr lang="ru-RU" sz="3000" dirty="0">
                <a:effectLst/>
              </a:rPr>
              <a:t>макета и содержимого веб-сайта</a:t>
            </a:r>
          </a:p>
          <a:p>
            <a:r>
              <a:rPr lang="ru-RU" sz="3000" b="1" dirty="0">
                <a:effectLst/>
              </a:rPr>
              <a:t>в зависимости </a:t>
            </a:r>
            <a:r>
              <a:rPr lang="ru-RU" sz="3000" dirty="0">
                <a:effectLst/>
              </a:rPr>
              <a:t>от размера</a:t>
            </a:r>
          </a:p>
          <a:p>
            <a:r>
              <a:rPr lang="ru-RU" sz="3000" dirty="0">
                <a:effectLst/>
              </a:rPr>
              <a:t>и ориентации экрана.</a:t>
            </a:r>
            <a:endParaRPr lang="en-US" sz="3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53B403-5E21-2F45-DC80-71ABE387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53" y="2133600"/>
            <a:ext cx="4147104" cy="41471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E582493-0D41-BBFD-3D71-BD730741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230" y="3027948"/>
            <a:ext cx="5610726" cy="4351338"/>
          </a:xfrm>
        </p:spPr>
        <p:txBody>
          <a:bodyPr/>
          <a:lstStyle/>
          <a:p>
            <a:pPr marL="0" indent="0" algn="r">
              <a:buNone/>
            </a:pPr>
            <a:r>
              <a:rPr lang="ru-RU" b="1" dirty="0">
                <a:solidFill>
                  <a:srgbClr val="8316FD"/>
                </a:solidFill>
              </a:rPr>
              <a:t>Адаптивный дизайн</a:t>
            </a:r>
          </a:p>
          <a:p>
            <a:pPr marL="0" indent="0" algn="r">
              <a:buNone/>
            </a:pPr>
            <a:r>
              <a:rPr lang="ru-RU" dirty="0"/>
              <a:t>  </a:t>
            </a:r>
            <a:r>
              <a:rPr lang="ru-RU" b="1" dirty="0"/>
              <a:t>Использует</a:t>
            </a:r>
            <a:r>
              <a:rPr lang="ru-RU" dirty="0"/>
              <a:t> предопределенные макеты и контент </a:t>
            </a:r>
            <a:r>
              <a:rPr lang="ru-RU" b="1" dirty="0"/>
              <a:t>для настройки </a:t>
            </a:r>
            <a:r>
              <a:rPr lang="ru-RU" dirty="0"/>
              <a:t>дизайна веб-сайта </a:t>
            </a:r>
            <a:r>
              <a:rPr lang="ru-RU" b="1" dirty="0"/>
              <a:t>в зависимости </a:t>
            </a:r>
            <a:r>
              <a:rPr lang="ru-RU" dirty="0"/>
              <a:t>от конкретного используемого устройства, браузера или платформы.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EB43B6-800B-F838-5393-C916643C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4" y="304800"/>
            <a:ext cx="4010526" cy="40105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439CBC-8997-8346-486F-F9CBFD77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47" y="12023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sz="4000" b="1" dirty="0">
                <a:solidFill>
                  <a:srgbClr val="B209F9"/>
                </a:solidFill>
              </a:rPr>
              <a:t>Отзывчивый</a:t>
            </a:r>
            <a:r>
              <a:rPr lang="ru-RU" sz="4000" dirty="0"/>
              <a:t> </a:t>
            </a:r>
            <a:r>
              <a:rPr lang="ru-RU" sz="4000" b="1" dirty="0"/>
              <a:t>против</a:t>
            </a:r>
            <a:r>
              <a:rPr lang="ru-RU" sz="4000" dirty="0"/>
              <a:t> </a:t>
            </a:r>
            <a:r>
              <a:rPr lang="ru-RU" sz="4000" b="1" dirty="0">
                <a:solidFill>
                  <a:srgbClr val="8316FD"/>
                </a:solidFill>
              </a:rPr>
              <a:t>адаптивного</a:t>
            </a:r>
          </a:p>
          <a:p>
            <a:pPr marL="0" indent="0">
              <a:buNone/>
            </a:pPr>
            <a:r>
              <a:rPr lang="ru-RU" b="1" dirty="0"/>
              <a:t>Отзывчивый</a:t>
            </a:r>
            <a:r>
              <a:rPr lang="ru-RU" dirty="0"/>
              <a:t> дизайн более гибок и адаптируется к различным размерам и ориентациям экрана, а </a:t>
            </a:r>
            <a:r>
              <a:rPr lang="ru-RU" b="1" dirty="0"/>
              <a:t>адаптивный</a:t>
            </a:r>
            <a:r>
              <a:rPr lang="ru-RU" dirty="0"/>
              <a:t> дизайн обеспечивает больший контроль и настройку для конкретных устройств и платформ.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8274CC-D141-F896-DC0A-853F2223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2502296"/>
            <a:ext cx="4147104" cy="4147104"/>
          </a:xfrm>
          <a:prstGeom prst="round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78CBD-587C-9CFB-1270-5BB38120E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99" y="2570585"/>
            <a:ext cx="4010526" cy="401052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7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29B8A4-5B45-A146-1E89-58970DB6CF62}"/>
              </a:ext>
            </a:extLst>
          </p:cNvPr>
          <p:cNvSpPr txBox="1"/>
          <p:nvPr/>
        </p:nvSpPr>
        <p:spPr>
          <a:xfrm>
            <a:off x="1652336" y="335067"/>
            <a:ext cx="68820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Адаптивные</a:t>
            </a:r>
            <a:r>
              <a:rPr lang="en-US" sz="4000" b="1" dirty="0"/>
              <a:t> </a:t>
            </a:r>
            <a:r>
              <a:rPr lang="en-US" sz="4000" b="1" dirty="0" err="1"/>
              <a:t>элементы</a:t>
            </a:r>
            <a:r>
              <a:rPr lang="en-US" sz="4000" b="1" dirty="0"/>
              <a:t>: </a:t>
            </a:r>
            <a:r>
              <a:rPr lang="en-US" sz="4000" b="1" dirty="0" err="1">
                <a:solidFill>
                  <a:srgbClr val="8316FD"/>
                </a:solidFill>
              </a:rPr>
              <a:t>текст</a:t>
            </a:r>
            <a:endParaRPr lang="ru-RU" sz="4000" b="1" dirty="0">
              <a:solidFill>
                <a:srgbClr val="8316FD"/>
              </a:solidFill>
            </a:endParaRPr>
          </a:p>
          <a:p>
            <a:endParaRPr lang="ru-RU" sz="4000" b="1" dirty="0">
              <a:solidFill>
                <a:srgbClr val="8316FD"/>
              </a:solidFill>
            </a:endParaRPr>
          </a:p>
          <a:p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62009-7CF4-1641-14CC-AE386E66FD3B}"/>
              </a:ext>
            </a:extLst>
          </p:cNvPr>
          <p:cNvSpPr txBox="1"/>
          <p:nvPr/>
        </p:nvSpPr>
        <p:spPr>
          <a:xfrm>
            <a:off x="352926" y="1304563"/>
            <a:ext cx="9529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/>
              <a:t>Что</a:t>
            </a:r>
            <a:r>
              <a:rPr lang="en-US" sz="3000" b="1" dirty="0"/>
              <a:t> </a:t>
            </a:r>
            <a:r>
              <a:rPr lang="en-US" sz="3000" b="1" dirty="0" err="1"/>
              <a:t>такое</a:t>
            </a:r>
            <a:r>
              <a:rPr lang="en-US" sz="3000" b="1" dirty="0"/>
              <a:t> </a:t>
            </a:r>
            <a:r>
              <a:rPr lang="en-US" sz="3000" b="1" dirty="0" err="1">
                <a:solidFill>
                  <a:srgbClr val="8316FD"/>
                </a:solidFill>
              </a:rPr>
              <a:t>адаптивный</a:t>
            </a:r>
            <a:r>
              <a:rPr lang="en-US" sz="3000" b="1" dirty="0"/>
              <a:t> </a:t>
            </a:r>
            <a:r>
              <a:rPr lang="en-US" sz="3000" b="1" dirty="0" err="1"/>
              <a:t>текст</a:t>
            </a:r>
            <a:r>
              <a:rPr lang="en-US" sz="3000" b="1" dirty="0"/>
              <a:t>?</a:t>
            </a:r>
          </a:p>
          <a:p>
            <a:r>
              <a:rPr lang="en-US" sz="3000" dirty="0" err="1"/>
              <a:t>Адаптивный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 — </a:t>
            </a:r>
            <a:r>
              <a:rPr lang="en-US" sz="3000" dirty="0" err="1"/>
              <a:t>это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, </a:t>
            </a:r>
            <a:r>
              <a:rPr lang="en-US" sz="3000" dirty="0" err="1"/>
              <a:t>который</a:t>
            </a:r>
            <a:r>
              <a:rPr lang="en-US" sz="3000" dirty="0"/>
              <a:t> </a:t>
            </a:r>
            <a:r>
              <a:rPr lang="en-US" sz="3000" b="1" dirty="0" err="1"/>
              <a:t>подстраивается</a:t>
            </a:r>
            <a:r>
              <a:rPr lang="en-US" sz="3000" dirty="0"/>
              <a:t> </a:t>
            </a:r>
            <a:r>
              <a:rPr lang="en-US" sz="3000" dirty="0" err="1"/>
              <a:t>под</a:t>
            </a:r>
            <a:r>
              <a:rPr lang="en-US" sz="3000" dirty="0"/>
              <a:t> </a:t>
            </a:r>
            <a:r>
              <a:rPr lang="en-US" sz="3000" dirty="0" err="1"/>
              <a:t>разные</a:t>
            </a:r>
            <a:r>
              <a:rPr lang="en-US" sz="3000" dirty="0"/>
              <a:t> </a:t>
            </a:r>
            <a:r>
              <a:rPr lang="en-US" sz="3000" dirty="0" err="1"/>
              <a:t>размеры</a:t>
            </a:r>
            <a:r>
              <a:rPr lang="en-US" sz="3000" dirty="0"/>
              <a:t> и </a:t>
            </a:r>
            <a:r>
              <a:rPr lang="en-US" sz="3000" dirty="0" err="1"/>
              <a:t>ориентации</a:t>
            </a:r>
            <a:r>
              <a:rPr lang="en-US" sz="3000" dirty="0"/>
              <a:t> </a:t>
            </a:r>
            <a:r>
              <a:rPr lang="en-US" sz="3000" dirty="0" err="1"/>
              <a:t>экрана</a:t>
            </a:r>
            <a:r>
              <a:rPr lang="en-US" sz="3000" dirty="0"/>
              <a:t>. </a:t>
            </a:r>
          </a:p>
        </p:txBody>
      </p:sp>
      <p:pic>
        <p:nvPicPr>
          <p:cNvPr id="2052" name="Picture 4" descr="Responsive Font Size">
            <a:extLst>
              <a:ext uri="{FF2B5EF4-FFF2-40B4-BE49-F238E27FC236}">
                <a16:creationId xmlns:a16="http://schemas.microsoft.com/office/drawing/2014/main" id="{B25F448D-605A-9D4C-D284-80603F19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67" y="2933622"/>
            <a:ext cx="5755502" cy="36144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365394-E604-F351-320F-45CFCBC76917}"/>
              </a:ext>
            </a:extLst>
          </p:cNvPr>
          <p:cNvSpPr txBox="1"/>
          <p:nvPr/>
        </p:nvSpPr>
        <p:spPr>
          <a:xfrm>
            <a:off x="393031" y="3148769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/>
              <a:t>Это</a:t>
            </a:r>
            <a:r>
              <a:rPr lang="en-US" sz="3000" dirty="0"/>
              <a:t> </a:t>
            </a:r>
            <a:r>
              <a:rPr lang="en-US" sz="3000" b="1" dirty="0" err="1"/>
              <a:t>гарантирует</a:t>
            </a:r>
            <a:r>
              <a:rPr lang="en-US" sz="3000" dirty="0"/>
              <a:t>, </a:t>
            </a:r>
            <a:r>
              <a:rPr lang="en-US" sz="3000" dirty="0" err="1"/>
              <a:t>что</a:t>
            </a:r>
            <a:r>
              <a:rPr lang="en-US" sz="3000" dirty="0"/>
              <a:t> </a:t>
            </a:r>
            <a:r>
              <a:rPr lang="en-US" sz="3000" dirty="0" err="1"/>
              <a:t>текст</a:t>
            </a:r>
            <a:r>
              <a:rPr lang="en-US" sz="3000" dirty="0"/>
              <a:t> </a:t>
            </a:r>
            <a:r>
              <a:rPr lang="en-US" sz="3000" dirty="0" err="1"/>
              <a:t>всегда</a:t>
            </a:r>
            <a:r>
              <a:rPr lang="en-US" sz="3000" dirty="0"/>
              <a:t> </a:t>
            </a:r>
            <a:r>
              <a:rPr lang="en-US" sz="3000" dirty="0" err="1"/>
              <a:t>разборчив</a:t>
            </a:r>
            <a:r>
              <a:rPr lang="en-US" sz="3000" dirty="0"/>
              <a:t> и </a:t>
            </a:r>
            <a:r>
              <a:rPr lang="en-US" sz="3000" dirty="0" err="1"/>
              <a:t>легко</a:t>
            </a:r>
            <a:r>
              <a:rPr lang="en-US" sz="3000" dirty="0"/>
              <a:t> </a:t>
            </a:r>
            <a:r>
              <a:rPr lang="en-US" sz="3000" dirty="0" err="1"/>
              <a:t>читается</a:t>
            </a:r>
            <a:r>
              <a:rPr lang="en-US" sz="3000" dirty="0"/>
              <a:t>, </a:t>
            </a:r>
            <a:r>
              <a:rPr lang="en-US" sz="3000" b="1" dirty="0" err="1"/>
              <a:t>независимо</a:t>
            </a:r>
            <a:r>
              <a:rPr lang="en-US" sz="3000" dirty="0"/>
              <a:t> </a:t>
            </a:r>
            <a:r>
              <a:rPr lang="en-US" sz="3000" dirty="0" err="1"/>
              <a:t>от</a:t>
            </a:r>
            <a:r>
              <a:rPr lang="en-US" sz="3000" dirty="0"/>
              <a:t> </a:t>
            </a:r>
            <a:r>
              <a:rPr lang="en-US" sz="3000" dirty="0" err="1"/>
              <a:t>того</a:t>
            </a:r>
            <a:r>
              <a:rPr lang="en-US" sz="3000" dirty="0"/>
              <a:t>, </a:t>
            </a:r>
            <a:r>
              <a:rPr lang="en-US" sz="3000" dirty="0" err="1"/>
              <a:t>на</a:t>
            </a:r>
            <a:r>
              <a:rPr lang="en-US" sz="3000" dirty="0"/>
              <a:t> </a:t>
            </a:r>
            <a:r>
              <a:rPr lang="en-US" sz="3000" dirty="0" err="1"/>
              <a:t>каком</a:t>
            </a:r>
            <a:r>
              <a:rPr lang="en-US" sz="3000" dirty="0"/>
              <a:t> </a:t>
            </a:r>
            <a:r>
              <a:rPr lang="en-US" sz="3000" dirty="0" err="1"/>
              <a:t>устройстве</a:t>
            </a:r>
            <a:r>
              <a:rPr lang="en-US" sz="3000" dirty="0"/>
              <a:t> </a:t>
            </a:r>
            <a:r>
              <a:rPr lang="en-US" sz="3000" dirty="0" err="1"/>
              <a:t>или</a:t>
            </a:r>
            <a:r>
              <a:rPr lang="en-US" sz="3000" dirty="0"/>
              <a:t> </a:t>
            </a:r>
            <a:r>
              <a:rPr lang="en-US" sz="3000" dirty="0" err="1"/>
              <a:t>платформе</a:t>
            </a:r>
            <a:r>
              <a:rPr lang="en-US" sz="3000" dirty="0"/>
              <a:t> </a:t>
            </a:r>
            <a:r>
              <a:rPr lang="en-US" sz="3000" dirty="0" err="1"/>
              <a:t>он</a:t>
            </a:r>
            <a:r>
              <a:rPr lang="en-US" sz="3000" dirty="0"/>
              <a:t> </a:t>
            </a:r>
            <a:r>
              <a:rPr lang="en-US" sz="3000" dirty="0" err="1"/>
              <a:t>просматривается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484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7B9F8D8-3D76-E6F6-87BB-4BB2206E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978" y="1825625"/>
            <a:ext cx="6027821" cy="446288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b="1" dirty="0"/>
              <a:t>Как работает </a:t>
            </a:r>
            <a:r>
              <a:rPr lang="ru-RU" b="1" dirty="0">
                <a:solidFill>
                  <a:srgbClr val="B209F9"/>
                </a:solidFill>
              </a:rPr>
              <a:t>адаптивный</a:t>
            </a:r>
            <a:r>
              <a:rPr lang="ru-RU" b="1" dirty="0"/>
              <a:t> текст?</a:t>
            </a:r>
          </a:p>
          <a:p>
            <a:pPr marL="0" indent="0" algn="r">
              <a:buNone/>
            </a:pPr>
            <a:r>
              <a:rPr lang="ru-RU" dirty="0"/>
              <a:t>Адаптивный текст </a:t>
            </a:r>
            <a:r>
              <a:rPr lang="ru-RU" b="1" dirty="0"/>
              <a:t>можно создать с помощью </a:t>
            </a:r>
            <a:r>
              <a:rPr lang="ru-RU" dirty="0"/>
              <a:t>различных методов, таких как </a:t>
            </a:r>
            <a:r>
              <a:rPr lang="ru-RU" b="1" dirty="0"/>
              <a:t>использование</a:t>
            </a:r>
            <a:r>
              <a:rPr lang="ru-RU" dirty="0"/>
              <a:t> относительных размеров шрифта, высоты строк и полей. Кроме того, дизайнеры </a:t>
            </a:r>
            <a:r>
              <a:rPr lang="ru-RU" b="1" dirty="0"/>
              <a:t>могут использовать </a:t>
            </a:r>
            <a:r>
              <a:rPr lang="ru-RU" dirty="0"/>
              <a:t>медиа-запросы для настройки типографики </a:t>
            </a:r>
            <a:r>
              <a:rPr lang="ru-RU" b="1" dirty="0"/>
              <a:t>в зависимости </a:t>
            </a:r>
            <a:r>
              <a:rPr lang="ru-RU" dirty="0"/>
              <a:t>от характеристик устройства, таких как размер экрана, разрешение и ориентация.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0472B-B94E-C041-B3F0-CBE739EEF0AB}"/>
              </a:ext>
            </a:extLst>
          </p:cNvPr>
          <p:cNvSpPr txBox="1"/>
          <p:nvPr/>
        </p:nvSpPr>
        <p:spPr>
          <a:xfrm>
            <a:off x="1652336" y="335067"/>
            <a:ext cx="68820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/>
              <a:t>Адаптивные</a:t>
            </a:r>
            <a:r>
              <a:rPr lang="en-US" sz="4000" b="1" dirty="0"/>
              <a:t> </a:t>
            </a:r>
            <a:r>
              <a:rPr lang="en-US" sz="4000" b="1" dirty="0" err="1"/>
              <a:t>элементы</a:t>
            </a:r>
            <a:r>
              <a:rPr lang="en-US" sz="4000" b="1" dirty="0"/>
              <a:t>: </a:t>
            </a:r>
            <a:r>
              <a:rPr lang="en-US" sz="4000" b="1" dirty="0" err="1">
                <a:solidFill>
                  <a:srgbClr val="8316FD"/>
                </a:solidFill>
              </a:rPr>
              <a:t>текст</a:t>
            </a:r>
            <a:endParaRPr lang="ru-RU" sz="4000" b="1" dirty="0">
              <a:solidFill>
                <a:srgbClr val="8316FD"/>
              </a:solidFill>
            </a:endParaRPr>
          </a:p>
          <a:p>
            <a:endParaRPr lang="ru-RU" sz="4000" b="1" dirty="0">
              <a:solidFill>
                <a:srgbClr val="8316FD"/>
              </a:solidFill>
            </a:endParaRPr>
          </a:p>
          <a:p>
            <a:endParaRPr lang="en-US" sz="4000" dirty="0"/>
          </a:p>
        </p:txBody>
      </p:sp>
      <p:pic>
        <p:nvPicPr>
          <p:cNvPr id="3074" name="Picture 2" descr="Responsive Font Size (Optimal Text at Every Breakpoint)">
            <a:extLst>
              <a:ext uri="{FF2B5EF4-FFF2-40B4-BE49-F238E27FC236}">
                <a16:creationId xmlns:a16="http://schemas.microsoft.com/office/drawing/2014/main" id="{D500BE97-F119-4343-9990-62EF26522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6" r="18526"/>
          <a:stretch/>
        </p:blipFill>
        <p:spPr bwMode="auto">
          <a:xfrm>
            <a:off x="208047" y="1416733"/>
            <a:ext cx="5117931" cy="425157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4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1080</Words>
  <Application>Microsoft Office PowerPoint</Application>
  <PresentationFormat>Широкоэкранный</PresentationFormat>
  <Paragraphs>85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Презентация PowerPoint</vt:lpstr>
      <vt:lpstr>ОГЛАВЛЕНИЕ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Инструменты адаптивного дизайна</vt:lpstr>
      <vt:lpstr>Лучшие практики адаптивного дизайна</vt:lpstr>
      <vt:lpstr>Практические примеры  адаптивного дизайна</vt:lpstr>
      <vt:lpstr>Презентация PowerPoint</vt:lpstr>
      <vt:lpstr>Презентация PowerPoint</vt:lpstr>
      <vt:lpstr>СПАСИБО ЗА ВНИМАНИЕ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USER</cp:lastModifiedBy>
  <cp:revision>2</cp:revision>
  <dcterms:created xsi:type="dcterms:W3CDTF">2022-01-31T14:21:37Z</dcterms:created>
  <dcterms:modified xsi:type="dcterms:W3CDTF">2023-10-30T17:55:43Z</dcterms:modified>
</cp:coreProperties>
</file>